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58" r:id="rId3"/>
    <p:sldId id="259" r:id="rId4"/>
    <p:sldId id="266" r:id="rId5"/>
    <p:sldId id="264" r:id="rId6"/>
    <p:sldId id="265" r:id="rId7"/>
    <p:sldId id="267" r:id="rId8"/>
    <p:sldId id="281" r:id="rId9"/>
    <p:sldId id="279" r:id="rId10"/>
    <p:sldId id="283" r:id="rId11"/>
    <p:sldId id="268" r:id="rId12"/>
    <p:sldId id="277" r:id="rId13"/>
    <p:sldId id="275" r:id="rId14"/>
    <p:sldId id="269" r:id="rId15"/>
    <p:sldId id="272" r:id="rId16"/>
    <p:sldId id="271" r:id="rId17"/>
    <p:sldId id="282" r:id="rId18"/>
    <p:sldId id="278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Mietchen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29" autoAdjust="0"/>
    <p:restoredTop sz="94004" autoAdjust="0"/>
  </p:normalViewPr>
  <p:slideViewPr>
    <p:cSldViewPr snapToGrid="0">
      <p:cViewPr>
        <p:scale>
          <a:sx n="58" d="100"/>
          <a:sy n="58" d="100"/>
        </p:scale>
        <p:origin x="88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07T07:26:54.748" idx="1">
    <p:pos x="74" y="851"/>
    <p:text>perhaps rename to "Chapter Team"?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3C4DC-F98F-4542-87FE-FB466C57B786}" type="datetimeFigureOut">
              <a:rPr lang="en-IN" smtClean="0"/>
              <a:t>2022-07-15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15310C-8898-4E22-954E-ED76CE5F5B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14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caad9174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caad9174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bbd2d3f6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bbd2d3f6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b9d853d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b9d853d8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Swap the two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Expand IPCC, etc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Add screenshot of IPCC reports</a:t>
            </a:r>
            <a:endParaRPr dirty="0"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19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caad9174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caad9174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4606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d00e7b53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d00e7b53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66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6819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7314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795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1054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544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200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299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876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2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32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70004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wikidata.org/wiki/Q2005129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ikidata.org/wiki/Q898653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ommons.wikimedia.org/wiki/File:Wikidata-logo-en.sv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atacarpentry.org/python-ecology-lesson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gif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appropedia.org/Open_Climate" TargetMode="External"/><Relationship Id="rId7" Type="http://schemas.openxmlformats.org/officeDocument/2006/relationships/hyperlink" Target="https://riojournal.com/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hyperlink" Target="https://nipgr.ac.in/home/home.php" TargetMode="External"/><Relationship Id="rId5" Type="http://schemas.openxmlformats.org/officeDocument/2006/relationships/hyperlink" Target="https://commons.wikimedia.org/wiki/File:Wikidata-logo-en.svg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hyperlink" Target="https://dbtindia.gov.i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giep.unesco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hyperlink" Target="https://okfn.org/" TargetMode="Externa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5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hyperlink" Target="https://commons.wikimedia.org/wiki/File:Wikidata-logo-en.sv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versity_of_Cambridg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hyperlink" Target="https://nipgr.ac.in/home/home.ph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/pygetpaper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petermr/petermr/discussions/37" TargetMode="External"/><Relationship Id="rId5" Type="http://schemas.openxmlformats.org/officeDocument/2006/relationships/hyperlink" Target="https://github.com/petermr/pyami" TargetMode="External"/><Relationship Id="rId4" Type="http://schemas.openxmlformats.org/officeDocument/2006/relationships/hyperlink" Target="https://github.com/petermr/docanalysi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ipcc.ch/report/ar6/wg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hyperlink" Target="https://www.wikidata.org/wiki/Q20051297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hyperlink" Target="https://www.wikidata.org/wiki/Q20051297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ikidata.org/wiki/Q898653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petermr/pyami/blob/pmr5/temp/html/chap6_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commons.wikimedia.org/wiki/File:Wikidata-logo-en.svg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T2Die3pV3dLcyHgwZBg3IxS2FJ_8W0-?usp=shar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wmo.int/doc_num.php?explnum_id=11178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599500" y="1860463"/>
            <a:ext cx="105111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6300" dirty="0"/>
              <a:t>      Climate Knowledge Hunt</a:t>
            </a:r>
            <a:endParaRPr sz="6300"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283050" y="3341825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2400" dirty="0"/>
              <a:t>Produce and test interactive hybrid workshop to make climate reports accessible </a:t>
            </a:r>
            <a:endParaRPr dirty="0"/>
          </a:p>
        </p:txBody>
      </p:sp>
      <p:sp>
        <p:nvSpPr>
          <p:cNvPr id="86" name="Google Shape;86;p1"/>
          <p:cNvSpPr txBox="1"/>
          <p:nvPr/>
        </p:nvSpPr>
        <p:spPr>
          <a:xfrm>
            <a:off x="5819525" y="4895700"/>
            <a:ext cx="57678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Shweata N. Hegde</a:t>
            </a:r>
            <a:endParaRPr kumimoji="0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Undergrad (Science and Education)</a:t>
            </a:r>
            <a:endParaRPr kumimoji="0" sz="2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Co-founder of science podcast, </a:t>
            </a:r>
            <a:r>
              <a:rPr kumimoji="0" lang="en-IN" sz="23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IndiaAsksWhy</a:t>
            </a:r>
            <a:endParaRPr kumimoji="0" sz="23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Intern, Manager, Volunteer at </a:t>
            </a:r>
            <a:r>
              <a:rPr kumimoji="0" lang="en-IN" sz="23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openVirus</a:t>
            </a:r>
            <a:r>
              <a:rPr kumimoji="0" lang="en-IN" sz="23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kumimoji="0" lang="en-IN" sz="23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CEVOpen</a:t>
            </a:r>
            <a:r>
              <a:rPr kumimoji="0" lang="en-IN" sz="23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, Semantic Climate</a:t>
            </a:r>
            <a:endParaRPr kumimoji="0" sz="23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162E1-FD6C-A52B-8351-D1CD4D9A008E}"/>
              </a:ext>
            </a:extLst>
          </p:cNvPr>
          <p:cNvSpPr txBox="1"/>
          <p:nvPr/>
        </p:nvSpPr>
        <p:spPr>
          <a:xfrm>
            <a:off x="2705450" y="632365"/>
            <a:ext cx="629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Post Hackathon Pitch to SDG Accelerator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6A7FA3-2102-D586-3DC4-39923D7C1FE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0840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</a:t>
            </a:fld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133" y="2605906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29972" y="3593325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19211" y="3022654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82606" y="3593325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72882" y="3022654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/>
          <p:nvPr/>
        </p:nvCxnSpPr>
        <p:spPr>
          <a:xfrm rot="10800000" flipH="1">
            <a:off x="9085458" y="3849045"/>
            <a:ext cx="219300" cy="73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8342413" y="4620874"/>
            <a:ext cx="1924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/>
          </a:p>
        </p:txBody>
      </p:sp>
      <p:cxnSp>
        <p:nvCxnSpPr>
          <p:cNvPr id="189" name="Google Shape;189;g13caad91745_0_97"/>
          <p:cNvCxnSpPr/>
          <p:nvPr/>
        </p:nvCxnSpPr>
        <p:spPr>
          <a:xfrm>
            <a:off x="8590648" y="1957041"/>
            <a:ext cx="431400" cy="796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7149040" y="1346345"/>
            <a:ext cx="203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503027" y="4574950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3caad91745_0_97"/>
          <p:cNvSpPr txBox="1"/>
          <p:nvPr/>
        </p:nvSpPr>
        <p:spPr>
          <a:xfrm>
            <a:off x="661189" y="5705675"/>
            <a:ext cx="158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Millions of </a:t>
            </a:r>
            <a:r>
              <a:rPr lang="en-IN" sz="20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</a:ext>
                </a:extLst>
              </a:rPr>
              <a:t>s</a:t>
            </a:r>
            <a:r>
              <a:rPr lang="en-I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"/>
                  </a:ext>
                </a:extLst>
              </a:rPr>
              <a:t>cientific papers</a:t>
            </a:r>
            <a:endParaRPr sz="2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4195031" y="2713294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4153" y="1364575"/>
            <a:ext cx="1583726" cy="112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011" y="4890587"/>
            <a:ext cx="1436222" cy="101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80578" y="3118048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86;g13caad91745_0_97">
            <a:extLst>
              <a:ext uri="{FF2B5EF4-FFF2-40B4-BE49-F238E27FC236}">
                <a16:creationId xmlns:a16="http://schemas.microsoft.com/office/drawing/2014/main" id="{B525E28D-CA4D-8173-D34E-B2BEFB0649D1}"/>
              </a:ext>
            </a:extLst>
          </p:cNvPr>
          <p:cNvSpPr txBox="1"/>
          <p:nvPr/>
        </p:nvSpPr>
        <p:spPr>
          <a:xfrm>
            <a:off x="7424206" y="2848294"/>
            <a:ext cx="3449100" cy="1323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IN" sz="2000" b="0" i="0" u="sng" strike="noStrike" cap="none" dirty="0">
                <a:solidFill>
                  <a:srgbClr val="00B0F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IN" sz="2000" b="0" i="0" u="sng" strike="noStrike" cap="none" dirty="0">
                <a:solidFill>
                  <a:srgbClr val="00B0F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</a:t>
            </a:r>
            <a:r>
              <a:rPr lang="en-IN" sz="20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cxnSp>
        <p:nvCxnSpPr>
          <p:cNvPr id="24" name="Google Shape;183;g13caad91745_0_97">
            <a:extLst>
              <a:ext uri="{FF2B5EF4-FFF2-40B4-BE49-F238E27FC236}">
                <a16:creationId xmlns:a16="http://schemas.microsoft.com/office/drawing/2014/main" id="{BD90B228-8A81-EA54-FD1A-E10ADFCBE9C8}"/>
              </a:ext>
            </a:extLst>
          </p:cNvPr>
          <p:cNvCxnSpPr>
            <a:cxnSpLocks/>
            <a:stCxn id="195" idx="1"/>
            <a:endCxn id="198" idx="2"/>
          </p:cNvCxnSpPr>
          <p:nvPr/>
        </p:nvCxnSpPr>
        <p:spPr>
          <a:xfrm flipH="1" flipV="1">
            <a:off x="4341328" y="4749748"/>
            <a:ext cx="2680683" cy="648739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16279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87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g13caad91745_0_97">
            <a:extLst>
              <a:ext uri="{FF2B5EF4-FFF2-40B4-BE49-F238E27FC236}">
                <a16:creationId xmlns:a16="http://schemas.microsoft.com/office/drawing/2014/main" id="{E00CB494-D37A-62F7-2C28-61AA08C1EDB4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3E16B-3040-6A63-06A4-046B5A1C2DD5}"/>
              </a:ext>
            </a:extLst>
          </p:cNvPr>
          <p:cNvSpPr txBox="1"/>
          <p:nvPr/>
        </p:nvSpPr>
        <p:spPr>
          <a:xfrm>
            <a:off x="75651" y="340149"/>
            <a:ext cx="520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Tools need people…</a:t>
            </a:r>
          </a:p>
        </p:txBody>
      </p:sp>
      <p:pic>
        <p:nvPicPr>
          <p:cNvPr id="11" name="Graphic 10" descr="Group of women">
            <a:extLst>
              <a:ext uri="{FF2B5EF4-FFF2-40B4-BE49-F238E27FC236}">
                <a16:creationId xmlns:a16="http://schemas.microsoft.com/office/drawing/2014/main" id="{FB9FBD08-8FAC-C9D9-3339-FE3FC700E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2310" y="3038286"/>
            <a:ext cx="1091262" cy="1091262"/>
          </a:xfrm>
          <a:prstGeom prst="rect">
            <a:avLst/>
          </a:prstGeom>
        </p:spPr>
      </p:pic>
      <p:pic>
        <p:nvPicPr>
          <p:cNvPr id="13" name="Graphic 12" descr="Group">
            <a:extLst>
              <a:ext uri="{FF2B5EF4-FFF2-40B4-BE49-F238E27FC236}">
                <a16:creationId xmlns:a16="http://schemas.microsoft.com/office/drawing/2014/main" id="{369888E9-EAF3-89B0-C85F-9CD158FD1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4210" y="2113379"/>
            <a:ext cx="1091262" cy="1091262"/>
          </a:xfrm>
          <a:prstGeom prst="rect">
            <a:avLst/>
          </a:prstGeom>
        </p:spPr>
      </p:pic>
      <p:pic>
        <p:nvPicPr>
          <p:cNvPr id="15" name="Graphic 14" descr="Group of men">
            <a:extLst>
              <a:ext uri="{FF2B5EF4-FFF2-40B4-BE49-F238E27FC236}">
                <a16:creationId xmlns:a16="http://schemas.microsoft.com/office/drawing/2014/main" id="{7BF1BB2B-7AA9-E3CC-A878-7251902CD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29345" y="2669699"/>
            <a:ext cx="1091262" cy="1091262"/>
          </a:xfrm>
          <a:prstGeom prst="rect">
            <a:avLst/>
          </a:prstGeom>
        </p:spPr>
      </p:pic>
      <p:sp>
        <p:nvSpPr>
          <p:cNvPr id="16" name="Google Shape;181;g13caad91745_0_97">
            <a:extLst>
              <a:ext uri="{FF2B5EF4-FFF2-40B4-BE49-F238E27FC236}">
                <a16:creationId xmlns:a16="http://schemas.microsoft.com/office/drawing/2014/main" id="{1D8B0D39-D909-4669-F1FD-0795B97251CF}"/>
              </a:ext>
            </a:extLst>
          </p:cNvPr>
          <p:cNvSpPr txBox="1"/>
          <p:nvPr/>
        </p:nvSpPr>
        <p:spPr>
          <a:xfrm>
            <a:off x="878745" y="2813685"/>
            <a:ext cx="1583700" cy="369291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" name="Google Shape;184;g13caad91745_0_97">
            <a:extLst>
              <a:ext uri="{FF2B5EF4-FFF2-40B4-BE49-F238E27FC236}">
                <a16:creationId xmlns:a16="http://schemas.microsoft.com/office/drawing/2014/main" id="{86C2F009-CE6D-A8BF-22DB-2AAA33285D97}"/>
              </a:ext>
            </a:extLst>
          </p:cNvPr>
          <p:cNvSpPr txBox="1"/>
          <p:nvPr/>
        </p:nvSpPr>
        <p:spPr>
          <a:xfrm>
            <a:off x="2520798" y="2812972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Graphic 17" descr="Group of women">
            <a:extLst>
              <a:ext uri="{FF2B5EF4-FFF2-40B4-BE49-F238E27FC236}">
                <a16:creationId xmlns:a16="http://schemas.microsoft.com/office/drawing/2014/main" id="{D95CB459-9096-8A2A-EC2A-6EFFE71E3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871" y="3140985"/>
            <a:ext cx="1091262" cy="1091262"/>
          </a:xfrm>
          <a:prstGeom prst="rect">
            <a:avLst/>
          </a:prstGeom>
        </p:spPr>
      </p:pic>
      <p:pic>
        <p:nvPicPr>
          <p:cNvPr id="19" name="Graphic 18" descr="Group">
            <a:extLst>
              <a:ext uri="{FF2B5EF4-FFF2-40B4-BE49-F238E27FC236}">
                <a16:creationId xmlns:a16="http://schemas.microsoft.com/office/drawing/2014/main" id="{638632B8-8665-8650-4E43-BE51B41D2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7583" y="2212499"/>
            <a:ext cx="1091262" cy="1091262"/>
          </a:xfrm>
          <a:prstGeom prst="rect">
            <a:avLst/>
          </a:prstGeom>
        </p:spPr>
      </p:pic>
      <p:pic>
        <p:nvPicPr>
          <p:cNvPr id="20" name="Graphic 19" descr="Group of men">
            <a:extLst>
              <a:ext uri="{FF2B5EF4-FFF2-40B4-BE49-F238E27FC236}">
                <a16:creationId xmlns:a16="http://schemas.microsoft.com/office/drawing/2014/main" id="{6B063E36-AEA1-F946-EE2D-9BB617DBA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4618" y="2581086"/>
            <a:ext cx="1091262" cy="1091262"/>
          </a:xfrm>
          <a:prstGeom prst="rect">
            <a:avLst/>
          </a:prstGeom>
        </p:spPr>
      </p:pic>
      <p:pic>
        <p:nvPicPr>
          <p:cNvPr id="8" name="Graphic 7" descr="Puzzle">
            <a:extLst>
              <a:ext uri="{FF2B5EF4-FFF2-40B4-BE49-F238E27FC236}">
                <a16:creationId xmlns:a16="http://schemas.microsoft.com/office/drawing/2014/main" id="{93BEA0F4-C843-B86F-E25D-74A672899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4632" y="2739289"/>
            <a:ext cx="914400" cy="9144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DA4447-907D-6904-AC1D-D0F72856D59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49998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79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BC1B29-491C-F7AB-217B-6320FB6F8873}"/>
              </a:ext>
            </a:extLst>
          </p:cNvPr>
          <p:cNvSpPr txBox="1"/>
          <p:nvPr/>
        </p:nvSpPr>
        <p:spPr>
          <a:xfrm>
            <a:off x="399190" y="3617259"/>
            <a:ext cx="4565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Open re-usable </a:t>
            </a:r>
            <a:r>
              <a:rPr lang="en-IN" sz="3200" b="1" dirty="0"/>
              <a:t>learning module </a:t>
            </a:r>
            <a:r>
              <a:rPr lang="en-IN" sz="3200" dirty="0"/>
              <a:t>for small group workshops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E4564-3D43-A7B3-C74F-EF40426167C5}"/>
              </a:ext>
            </a:extLst>
          </p:cNvPr>
          <p:cNvSpPr txBox="1"/>
          <p:nvPr/>
        </p:nvSpPr>
        <p:spPr>
          <a:xfrm>
            <a:off x="211394" y="1933538"/>
            <a:ext cx="53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https://datacarpentry.org/python-ecology-lesson/</a:t>
            </a:r>
            <a:endParaRPr lang="en-IN" dirty="0"/>
          </a:p>
        </p:txBody>
      </p:sp>
      <p:sp>
        <p:nvSpPr>
          <p:cNvPr id="4" name="Google Shape;182;g13caad91745_0_97">
            <a:extLst>
              <a:ext uri="{FF2B5EF4-FFF2-40B4-BE49-F238E27FC236}">
                <a16:creationId xmlns:a16="http://schemas.microsoft.com/office/drawing/2014/main" id="{430D5C9E-7E19-0432-7575-314D85C251D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AEC43-834F-E9AA-61F4-22C287474BE0}"/>
              </a:ext>
            </a:extLst>
          </p:cNvPr>
          <p:cNvSpPr txBox="1"/>
          <p:nvPr/>
        </p:nvSpPr>
        <p:spPr>
          <a:xfrm>
            <a:off x="1112767" y="438957"/>
            <a:ext cx="3509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Carpentry model</a:t>
            </a:r>
          </a:p>
        </p:txBody>
      </p:sp>
      <p:pic>
        <p:nvPicPr>
          <p:cNvPr id="8" name="Graphic 7" descr="Puzzle">
            <a:extLst>
              <a:ext uri="{FF2B5EF4-FFF2-40B4-BE49-F238E27FC236}">
                <a16:creationId xmlns:a16="http://schemas.microsoft.com/office/drawing/2014/main" id="{D8BB2B94-A991-15FD-44E6-96699EFFA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630" y="361944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C8184E-8BE8-1BFD-D2E3-3E7DD4CF1B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5" r="41814"/>
          <a:stretch/>
        </p:blipFill>
        <p:spPr>
          <a:xfrm>
            <a:off x="5182939" y="438957"/>
            <a:ext cx="6346722" cy="556275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AAC7211-058E-0F58-6062-FC746C7FE2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5618" y="641904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678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"/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7377" y="2192034"/>
            <a:ext cx="3168570" cy="100650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"/>
          <p:cNvSpPr txBox="1"/>
          <p:nvPr/>
        </p:nvSpPr>
        <p:spPr>
          <a:xfrm>
            <a:off x="83128" y="191314"/>
            <a:ext cx="6096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Strengthen Existing Collaborations </a:t>
            </a:r>
            <a:endParaRPr sz="1600" dirty="0"/>
          </a:p>
        </p:txBody>
      </p:sp>
      <p:sp>
        <p:nvSpPr>
          <p:cNvPr id="240" name="Google Shape;240;p6"/>
          <p:cNvSpPr txBox="1"/>
          <p:nvPr/>
        </p:nvSpPr>
        <p:spPr>
          <a:xfrm>
            <a:off x="360751" y="3781425"/>
            <a:ext cx="1123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7"/>
                  </a:ext>
                </a:extLst>
              </a:rPr>
              <a:t>Open Science TIB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6" descr="https://upload.wikimedia.org/wikipedia/commons/thumb/6/66/Wikidata-logo-en.svg/1024px-Wikidata-logo-en.svg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3897" y="2289498"/>
            <a:ext cx="1696324" cy="1151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l="2889" r="9012"/>
          <a:stretch/>
        </p:blipFill>
        <p:spPr>
          <a:xfrm>
            <a:off x="3116375" y="3471099"/>
            <a:ext cx="375056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l="15001" r="11279"/>
          <a:stretch/>
        </p:blipFill>
        <p:spPr>
          <a:xfrm>
            <a:off x="360741" y="2224242"/>
            <a:ext cx="896015" cy="13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6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71512" y="3579712"/>
            <a:ext cx="14573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58;g13d00e7b533_0_1">
            <a:extLst>
              <a:ext uri="{FF2B5EF4-FFF2-40B4-BE49-F238E27FC236}">
                <a16:creationId xmlns:a16="http://schemas.microsoft.com/office/drawing/2014/main" id="{B0F6E9BA-BC5B-32BE-0CC5-8C1723CACAF8}"/>
              </a:ext>
            </a:extLst>
          </p:cNvPr>
          <p:cNvSpPr txBox="1"/>
          <p:nvPr/>
        </p:nvSpPr>
        <p:spPr>
          <a:xfrm>
            <a:off x="7032050" y="2192025"/>
            <a:ext cx="47151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Collaborates will..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I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I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Adapt/ expand pipeline for specific use cases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IN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Test the learning module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B3E6A-6B01-800E-EFC6-4FC210A6C2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89600" y="641534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</a:t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13d00e7b533_0_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0198" y="1935462"/>
            <a:ext cx="1367324" cy="126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3d00e7b533_0_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850" y="1935459"/>
            <a:ext cx="2996844" cy="1006503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3d00e7b533_0_1"/>
          <p:cNvSpPr txBox="1"/>
          <p:nvPr/>
        </p:nvSpPr>
        <p:spPr>
          <a:xfrm>
            <a:off x="1564199" y="3527719"/>
            <a:ext cx="220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else….</a:t>
            </a:r>
            <a:endParaRPr/>
          </a:p>
        </p:txBody>
      </p:sp>
      <p:sp>
        <p:nvSpPr>
          <p:cNvPr id="255" name="Google Shape;255;g13d00e7b533_0_1"/>
          <p:cNvSpPr txBox="1"/>
          <p:nvPr/>
        </p:nvSpPr>
        <p:spPr>
          <a:xfrm>
            <a:off x="93500" y="274451"/>
            <a:ext cx="60025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potential Collaborations</a:t>
            </a:r>
            <a:endParaRPr sz="1600" dirty="0"/>
          </a:p>
        </p:txBody>
      </p:sp>
      <p:sp>
        <p:nvSpPr>
          <p:cNvPr id="256" name="Google Shape;256;g13d00e7b533_0_1"/>
          <p:cNvSpPr txBox="1"/>
          <p:nvPr/>
        </p:nvSpPr>
        <p:spPr>
          <a:xfrm>
            <a:off x="70250" y="5207250"/>
            <a:ext cx="1052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Attend open community events 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I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Wikimedia, open data day, </a:t>
            </a:r>
            <a:r>
              <a:rPr lang="en-IN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Mozfest</a:t>
            </a:r>
            <a:r>
              <a:rPr lang="en-I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IN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Hacktoberfest</a:t>
            </a:r>
            <a:endParaRPr dirty="0"/>
          </a:p>
        </p:txBody>
      </p:sp>
      <p:sp>
        <p:nvSpPr>
          <p:cNvPr id="257" name="Google Shape;257;g13d00e7b533_0_1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3d00e7b533_0_1"/>
          <p:cNvSpPr txBox="1"/>
          <p:nvPr/>
        </p:nvSpPr>
        <p:spPr>
          <a:xfrm>
            <a:off x="7032050" y="2192025"/>
            <a:ext cx="47151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Collaborates will..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I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I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Adapt/ expand pipeline for specific use cases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IN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Test the learning module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302D0F-074F-3907-614A-16B4DDF291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89600" y="641534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</a:t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caad91745_0_133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581E6-7762-E1C5-EE88-E7C6F358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6" y="1954823"/>
            <a:ext cx="10945753" cy="2505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A03F7B-9FF2-0E30-4679-61148AF81D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19410"/>
          <a:stretch/>
        </p:blipFill>
        <p:spPr>
          <a:xfrm>
            <a:off x="3117965" y="5220358"/>
            <a:ext cx="792000" cy="1070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FB5B5E-C9B5-E242-6F33-25CB0E62C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b="17843"/>
          <a:stretch/>
        </p:blipFill>
        <p:spPr bwMode="auto">
          <a:xfrm>
            <a:off x="5635121" y="5330625"/>
            <a:ext cx="864000" cy="9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A449F1A8-DDA7-185E-F18C-F7B03E40F6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7"/>
          <a:stretch/>
        </p:blipFill>
        <p:spPr bwMode="auto">
          <a:xfrm>
            <a:off x="4361370" y="5220358"/>
            <a:ext cx="822346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E043A2D0-CF4C-58BA-0281-41AF6566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526" y="5352173"/>
            <a:ext cx="7477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3AF6F0EE-10C9-B893-6188-34B8967B5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0"/>
          <a:stretch/>
        </p:blipFill>
        <p:spPr bwMode="auto">
          <a:xfrm>
            <a:off x="8149631" y="5360881"/>
            <a:ext cx="936000" cy="9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DD6715-1342-F27C-8849-EB45E85972D3}"/>
              </a:ext>
            </a:extLst>
          </p:cNvPr>
          <p:cNvSpPr txBox="1"/>
          <p:nvPr/>
        </p:nvSpPr>
        <p:spPr>
          <a:xfrm>
            <a:off x="101404" y="243808"/>
            <a:ext cx="552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Module Prototype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58DF6-6035-E218-2B13-37492F48C0B4}"/>
              </a:ext>
            </a:extLst>
          </p:cNvPr>
          <p:cNvSpPr txBox="1"/>
          <p:nvPr/>
        </p:nvSpPr>
        <p:spPr>
          <a:xfrm>
            <a:off x="3117965" y="4659086"/>
            <a:ext cx="714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Each team member owns a chapter…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555B8CA-3F74-55D4-D2FA-1E19CDF5C2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5618" y="635261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</a:t>
            </a:fld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"/>
          <p:cNvSpPr txBox="1"/>
          <p:nvPr/>
        </p:nvSpPr>
        <p:spPr>
          <a:xfrm>
            <a:off x="1495376" y="5771844"/>
            <a:ext cx="4244700" cy="677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IN" sz="19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Feedback </a:t>
            </a:r>
            <a:endParaRPr sz="19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-"/>
            </a:pPr>
            <a:r>
              <a:rPr lang="en-IN" sz="19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Survey about accessibility </a:t>
            </a:r>
            <a:endParaRPr sz="1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1" name="Google Shape;291;p7"/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93" name="Google Shape;29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95" y="2897597"/>
            <a:ext cx="1636200" cy="163617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7"/>
          <p:cNvSpPr txBox="1"/>
          <p:nvPr/>
        </p:nvSpPr>
        <p:spPr>
          <a:xfrm>
            <a:off x="6057594" y="2320800"/>
            <a:ext cx="3442800" cy="9543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The report says climate change is…</a:t>
            </a:r>
            <a:endParaRPr sz="25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154294" y="2066800"/>
            <a:ext cx="182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sz="2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Chapter </a:t>
            </a:r>
            <a:r>
              <a:rPr lang="en-IN" sz="2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8"/>
                  </a:ext>
                </a:extLst>
              </a:rPr>
              <a:t>Champion</a:t>
            </a:r>
            <a:r>
              <a:rPr lang="en-IN" sz="2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</a:t>
            </a:r>
            <a:endParaRPr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154294" y="4550425"/>
            <a:ext cx="1583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Ex: IPCC Reports’ Chapter</a:t>
            </a:r>
            <a:endParaRPr sz="16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7" name="Google Shape;297;p7"/>
          <p:cNvSpPr txBox="1"/>
          <p:nvPr/>
        </p:nvSpPr>
        <p:spPr>
          <a:xfrm>
            <a:off x="6117419" y="4550425"/>
            <a:ext cx="262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Patterns/Information</a:t>
            </a:r>
            <a:endParaRPr sz="200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8" name="Google Shape;298;p7"/>
          <p:cNvSpPr txBox="1"/>
          <p:nvPr/>
        </p:nvSpPr>
        <p:spPr>
          <a:xfrm>
            <a:off x="2318119" y="2320800"/>
            <a:ext cx="3531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Manually summarize: </a:t>
            </a:r>
            <a:r>
              <a:rPr lang="en-IN" sz="20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text, video, audio, or image (multilingual)</a:t>
            </a:r>
            <a:endParaRPr sz="16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99" name="Google Shape;299;p7"/>
          <p:cNvSpPr txBox="1"/>
          <p:nvPr/>
        </p:nvSpPr>
        <p:spPr>
          <a:xfrm>
            <a:off x="4520818" y="4627367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Montserrat Medium"/>
                <a:cs typeface="Calibri" panose="020F0502020204030204" pitchFamily="34" charset="0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Calibri" panose="020F0502020204030204" pitchFamily="34" charset="0"/>
              <a:ea typeface="Montserrat Medium"/>
              <a:cs typeface="Calibri" panose="020F0502020204030204" pitchFamily="34" charset="0"/>
              <a:sym typeface="Montserrat Medium"/>
            </a:endParaRPr>
          </a:p>
        </p:txBody>
      </p:sp>
      <p:sp>
        <p:nvSpPr>
          <p:cNvPr id="300" name="Google Shape;300;p7"/>
          <p:cNvSpPr txBox="1"/>
          <p:nvPr/>
        </p:nvSpPr>
        <p:spPr>
          <a:xfrm>
            <a:off x="2825876" y="4627379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Montserrat Medium"/>
                <a:cs typeface="Calibri" panose="020F0502020204030204" pitchFamily="34" charset="0"/>
                <a:sym typeface="Montserrat Medium"/>
              </a:rPr>
              <a:t>docanalysis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1" name="Google Shape;301;p7"/>
          <p:cNvCxnSpPr>
            <a:stCxn id="297" idx="3"/>
          </p:cNvCxnSpPr>
          <p:nvPr/>
        </p:nvCxnSpPr>
        <p:spPr>
          <a:xfrm rot="10800000" flipH="1">
            <a:off x="8746619" y="4772725"/>
            <a:ext cx="1108800" cy="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2" name="Google Shape;302;p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90991" y="4473486"/>
            <a:ext cx="1696324" cy="115175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7"/>
          <p:cNvSpPr txBox="1"/>
          <p:nvPr/>
        </p:nvSpPr>
        <p:spPr>
          <a:xfrm>
            <a:off x="9947307" y="3984625"/>
            <a:ext cx="158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9"/>
                  </a:ext>
                </a:extLst>
              </a:rPr>
              <a:t>Curate on </a:t>
            </a:r>
            <a:endParaRPr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304" name="Google Shape;304;p7"/>
          <p:cNvCxnSpPr>
            <a:cxnSpLocks/>
            <a:stCxn id="300" idx="2"/>
            <a:endCxn id="286" idx="0"/>
          </p:cNvCxnSpPr>
          <p:nvPr/>
        </p:nvCxnSpPr>
        <p:spPr>
          <a:xfrm>
            <a:off x="3617726" y="4996679"/>
            <a:ext cx="0" cy="77516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7"/>
          <p:cNvCxnSpPr>
            <a:stCxn id="293" idx="3"/>
            <a:endCxn id="298" idx="1"/>
          </p:cNvCxnSpPr>
          <p:nvPr/>
        </p:nvCxnSpPr>
        <p:spPr>
          <a:xfrm rot="10800000" flipH="1">
            <a:off x="1671695" y="2874786"/>
            <a:ext cx="646500" cy="8409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>
            <a:endCxn id="300" idx="1"/>
          </p:cNvCxnSpPr>
          <p:nvPr/>
        </p:nvCxnSpPr>
        <p:spPr>
          <a:xfrm rot="-5400000" flipH="1">
            <a:off x="1866776" y="3852929"/>
            <a:ext cx="1100700" cy="817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>
            <a:endCxn id="294" idx="1"/>
          </p:cNvCxnSpPr>
          <p:nvPr/>
        </p:nvCxnSpPr>
        <p:spPr>
          <a:xfrm>
            <a:off x="5300994" y="2791950"/>
            <a:ext cx="7566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p7"/>
          <p:cNvCxnSpPr>
            <a:stCxn id="299" idx="3"/>
            <a:endCxn id="297" idx="1"/>
          </p:cNvCxnSpPr>
          <p:nvPr/>
        </p:nvCxnSpPr>
        <p:spPr>
          <a:xfrm rot="10800000" flipH="1">
            <a:off x="5510818" y="4796717"/>
            <a:ext cx="606600" cy="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ABFD73-5E3A-36BF-246A-0ED4CB44A9F1}"/>
              </a:ext>
            </a:extLst>
          </p:cNvPr>
          <p:cNvSpPr txBox="1"/>
          <p:nvPr/>
        </p:nvSpPr>
        <p:spPr>
          <a:xfrm>
            <a:off x="1064944" y="253515"/>
            <a:ext cx="706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Climate Knowledge Hunt Workshop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A881E5-A90B-985A-DB32-165C2E98981E}"/>
              </a:ext>
            </a:extLst>
          </p:cNvPr>
          <p:cNvSpPr txBox="1"/>
          <p:nvPr/>
        </p:nvSpPr>
        <p:spPr>
          <a:xfrm>
            <a:off x="3145064" y="4219446"/>
            <a:ext cx="2087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Learning module</a:t>
            </a:r>
          </a:p>
        </p:txBody>
      </p:sp>
      <p:pic>
        <p:nvPicPr>
          <p:cNvPr id="31" name="Graphic 30" descr="Puzzle">
            <a:extLst>
              <a:ext uri="{FF2B5EF4-FFF2-40B4-BE49-F238E27FC236}">
                <a16:creationId xmlns:a16="http://schemas.microsoft.com/office/drawing/2014/main" id="{C950056A-DBF4-E810-A91F-51634AD73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544" y="6602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6586CF-7DF7-2EBC-D621-BDD3AD44C147}"/>
              </a:ext>
            </a:extLst>
          </p:cNvPr>
          <p:cNvSpPr txBox="1"/>
          <p:nvPr/>
        </p:nvSpPr>
        <p:spPr>
          <a:xfrm>
            <a:off x="8939618" y="940373"/>
            <a:ext cx="2396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alibri" panose="020F0502020204030204" pitchFamily="34" charset="0"/>
                <a:cs typeface="Calibri" panose="020F0502020204030204" pitchFamily="34" charset="0"/>
              </a:rPr>
              <a:t>40 delegates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1344578-315E-72F5-9BE4-AF28E8920A3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01019" y="6426088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16</a:t>
            </a:fld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48635-B09F-11EE-59E8-D7C70C27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8572" y="2477724"/>
            <a:ext cx="3333137" cy="712376"/>
          </a:xfrm>
          <a:prstGeom prst="rect">
            <a:avLst/>
          </a:prstGeom>
        </p:spPr>
      </p:pic>
      <p:pic>
        <p:nvPicPr>
          <p:cNvPr id="3" name="Google Shape;281;p8">
            <a:hlinkClick r:id="rId4"/>
            <a:extLst>
              <a:ext uri="{FF2B5EF4-FFF2-40B4-BE49-F238E27FC236}">
                <a16:creationId xmlns:a16="http://schemas.microsoft.com/office/drawing/2014/main" id="{9E6B2649-66B3-E79E-CFAE-DA7342A711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372" r="3390"/>
          <a:stretch/>
        </p:blipFill>
        <p:spPr>
          <a:xfrm>
            <a:off x="2722764" y="2124300"/>
            <a:ext cx="1242193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92;p7">
            <a:extLst>
              <a:ext uri="{FF2B5EF4-FFF2-40B4-BE49-F238E27FC236}">
                <a16:creationId xmlns:a16="http://schemas.microsoft.com/office/drawing/2014/main" id="{4FD7940C-7637-69E7-7B97-2EAD56906B1E}"/>
              </a:ext>
            </a:extLst>
          </p:cNvPr>
          <p:cNvSpPr txBox="1"/>
          <p:nvPr/>
        </p:nvSpPr>
        <p:spPr>
          <a:xfrm>
            <a:off x="2458045" y="3921341"/>
            <a:ext cx="231715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audience</a:t>
            </a: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Undergrads and up from Indian institutes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538DA-3AD2-9F7F-2888-CC56321042E0}"/>
              </a:ext>
            </a:extLst>
          </p:cNvPr>
          <p:cNvSpPr txBox="1"/>
          <p:nvPr/>
        </p:nvSpPr>
        <p:spPr>
          <a:xfrm>
            <a:off x="2726479" y="1377152"/>
            <a:ext cx="1238478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Mar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62F036-F7E8-AA06-233D-D450B0B09A1D}"/>
              </a:ext>
            </a:extLst>
          </p:cNvPr>
          <p:cNvSpPr txBox="1"/>
          <p:nvPr/>
        </p:nvSpPr>
        <p:spPr>
          <a:xfrm>
            <a:off x="7215901" y="1377152"/>
            <a:ext cx="1238478" cy="369332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Sep 2023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B9084-FF5A-3A3E-459B-B9D546DC94D3}"/>
              </a:ext>
            </a:extLst>
          </p:cNvPr>
          <p:cNvSpPr txBox="1"/>
          <p:nvPr/>
        </p:nvSpPr>
        <p:spPr>
          <a:xfrm>
            <a:off x="2458045" y="5533716"/>
            <a:ext cx="2752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1" dirty="0"/>
              <a:t>Funds</a:t>
            </a:r>
            <a:r>
              <a:rPr lang="en-IN" sz="1800" i="1" dirty="0"/>
              <a:t> for travels; videography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C7993-F27B-34A1-CA82-C28540460563}"/>
              </a:ext>
            </a:extLst>
          </p:cNvPr>
          <p:cNvSpPr txBox="1"/>
          <p:nvPr/>
        </p:nvSpPr>
        <p:spPr>
          <a:xfrm>
            <a:off x="6749125" y="5533715"/>
            <a:ext cx="2752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1" dirty="0"/>
              <a:t>Funds</a:t>
            </a:r>
            <a:r>
              <a:rPr lang="en-IN" sz="1800" i="1" dirty="0"/>
              <a:t> for travels; </a:t>
            </a:r>
          </a:p>
        </p:txBody>
      </p:sp>
      <p:sp>
        <p:nvSpPr>
          <p:cNvPr id="10" name="Google Shape;317;g13caad91745_0_133">
            <a:extLst>
              <a:ext uri="{FF2B5EF4-FFF2-40B4-BE49-F238E27FC236}">
                <a16:creationId xmlns:a16="http://schemas.microsoft.com/office/drawing/2014/main" id="{643756F0-CB4C-D9A9-222F-DB615E53F486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D14A0-81D4-E44F-1ABB-FAEF4F14FEAA}"/>
              </a:ext>
            </a:extLst>
          </p:cNvPr>
          <p:cNvSpPr txBox="1"/>
          <p:nvPr/>
        </p:nvSpPr>
        <p:spPr>
          <a:xfrm>
            <a:off x="149261" y="218748"/>
            <a:ext cx="7066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Knowledge Hunt Workshop</a:t>
            </a:r>
            <a:endParaRPr lang="en-US" sz="32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1D032FF-9FA5-3257-AAD4-33E9FE0491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798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C938FE6-84CF-2546-8B38-ADE273481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861090"/>
              </p:ext>
            </p:extLst>
          </p:nvPr>
        </p:nvGraphicFramePr>
        <p:xfrm>
          <a:off x="1115345" y="671378"/>
          <a:ext cx="9591675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534160" imgH="2952719" progId="Excel.Sheet.12">
                  <p:embed/>
                </p:oleObj>
              </mc:Choice>
              <mc:Fallback>
                <p:oleObj name="Worksheet" r:id="rId2" imgW="5534160" imgH="2952719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C938FE6-84CF-2546-8B38-ADE2734814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345" y="671378"/>
                        <a:ext cx="9591675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Google Shape;291;p7">
            <a:extLst>
              <a:ext uri="{FF2B5EF4-FFF2-40B4-BE49-F238E27FC236}">
                <a16:creationId xmlns:a16="http://schemas.microsoft.com/office/drawing/2014/main" id="{7C01F5AF-5E52-FBDF-BA26-4DF33FBC1982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866ED-9813-612E-BC49-C83C34D6B9EB}"/>
              </a:ext>
            </a:extLst>
          </p:cNvPr>
          <p:cNvSpPr txBox="1"/>
          <p:nvPr/>
        </p:nvSpPr>
        <p:spPr>
          <a:xfrm>
            <a:off x="952025" y="6020311"/>
            <a:ext cx="1058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Plan for the year: Produce and test interactive hybrid workshop on climate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D18D2-20AC-E3FB-4F3F-C47EDE7C2BF6}"/>
              </a:ext>
            </a:extLst>
          </p:cNvPr>
          <p:cNvSpPr txBox="1"/>
          <p:nvPr/>
        </p:nvSpPr>
        <p:spPr>
          <a:xfrm>
            <a:off x="3555996" y="255879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08B55-2A37-CDEC-C552-EDD5C5470D1E}"/>
              </a:ext>
            </a:extLst>
          </p:cNvPr>
          <p:cNvSpPr txBox="1"/>
          <p:nvPr/>
        </p:nvSpPr>
        <p:spPr>
          <a:xfrm>
            <a:off x="6807204" y="278963"/>
            <a:ext cx="91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AFDDF-A586-4EB4-6644-23503439BA4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35420" y="64928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44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bbd2d3f6f_0_52"/>
          <p:cNvSpPr txBox="1"/>
          <p:nvPr/>
        </p:nvSpPr>
        <p:spPr>
          <a:xfrm>
            <a:off x="888800" y="668850"/>
            <a:ext cx="9503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Thanks to Peter Murray-Rust, Daniel </a:t>
            </a:r>
            <a:r>
              <a:rPr kumimoji="0" lang="en-IN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Mietchen</a:t>
            </a:r>
            <a:r>
              <a:rPr kumimoji="0" lang="en-I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, Gitanjali Yadav, and Jose Luis Fernandez Marquez and Semantic Climate team for their feedback on the project plan.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23" name="Google Shape;323;g13bbd2d3f6f_0_52"/>
          <p:cNvSpPr/>
          <p:nvPr/>
        </p:nvSpPr>
        <p:spPr>
          <a:xfrm>
            <a:off x="11601114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24" name="Google Shape;324;g13bbd2d3f6f_0_52"/>
          <p:cNvSpPr txBox="1"/>
          <p:nvPr/>
        </p:nvSpPr>
        <p:spPr>
          <a:xfrm>
            <a:off x="666621" y="4518928"/>
            <a:ext cx="9478864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Image Credit: 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Wikidata Logo: By </a:t>
            </a:r>
            <a:r>
              <a:rPr kumimoji="0" lang="en-I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Planemad</a:t>
            </a: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- Own work, Public Domain</a:t>
            </a: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  <a:tabLst/>
              <a:defRPr/>
            </a:pPr>
            <a:r>
              <a:rPr lang="en-IN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University of Cambridge Logo: </a:t>
            </a:r>
            <a:r>
              <a:rPr lang="en-US" sz="20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By The logo is from the following website: Identity Guidelines on www.cam.ac.uk, Fair use, https://en.wikipedia.org/w/index.php?curid=31724517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  <a:tabLst/>
              <a:defRPr/>
            </a:pPr>
            <a:r>
              <a:rPr kumimoji="0" lang="en-IN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Pixabay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Other logos from their official websites (hyperlinked)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5" name="Google Shape;325;g13bbd2d3f6f_0_52"/>
          <p:cNvSpPr txBox="1"/>
          <p:nvPr/>
        </p:nvSpPr>
        <p:spPr>
          <a:xfrm>
            <a:off x="797250" y="2373425"/>
            <a:ext cx="105975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Links: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57200" marR="0" lvl="0" indent="-368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-"/>
              <a:tabLst/>
              <a:defRPr/>
            </a:pPr>
            <a:r>
              <a:rPr kumimoji="0" lang="en-IN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pygetpapers</a:t>
            </a:r>
            <a:r>
              <a:rPr kumimoji="0" lang="en-IN" sz="2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</a:t>
            </a:r>
            <a:r>
              <a:rPr kumimoji="0" lang="en-IN" sz="22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IN" sz="2200" b="0" i="0" u="sng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https://github.com/petermr/pygetpapers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57200" marR="0" lvl="0" indent="-368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-"/>
              <a:tabLst/>
              <a:defRPr/>
            </a:pPr>
            <a:r>
              <a:rPr kumimoji="0" lang="en-I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docanalysis: </a:t>
            </a:r>
            <a:r>
              <a:rPr kumimoji="0" lang="en-IN" sz="2200" b="0" i="0" u="sng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https://github.com/petermr/docanalysis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57200" marR="0" lvl="0" indent="-368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-"/>
              <a:tabLst/>
              <a:defRPr/>
            </a:pPr>
            <a:r>
              <a:rPr kumimoji="0" lang="en-IN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pyami</a:t>
            </a:r>
            <a:r>
              <a:rPr kumimoji="0" lang="en-I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IN" sz="2200" b="0" i="0" u="sng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https://github.com/petermr/pyami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457200" marR="0" lvl="0" indent="-3683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Char char="-"/>
              <a:tabLst/>
              <a:defRPr/>
            </a:pPr>
            <a:r>
              <a:rPr kumimoji="0" lang="en-I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Discussions: </a:t>
            </a:r>
            <a:r>
              <a:rPr kumimoji="0" lang="en-IN" sz="2200" b="0" i="0" u="sng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https://github.com/petermr/petermr/discussions/37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D4209-2961-6C71-8D64-EB4530C7AF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2244" y="6436714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19</a:t>
            </a:fld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b9d853d8f_0_6"/>
          <p:cNvSpPr txBox="1"/>
          <p:nvPr/>
        </p:nvSpPr>
        <p:spPr>
          <a:xfrm>
            <a:off x="111100" y="95100"/>
            <a:ext cx="4688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3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About the team</a:t>
            </a:r>
            <a:endParaRPr kumimoji="0" sz="3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13b9d853d8f_0_6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13b9d853d8f_0_6"/>
          <p:cNvSpPr txBox="1"/>
          <p:nvPr/>
        </p:nvSpPr>
        <p:spPr>
          <a:xfrm>
            <a:off x="5047575" y="356700"/>
            <a:ext cx="6293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Remote internships for 2 and half  years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g13b9d853d8f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525" y="2053675"/>
            <a:ext cx="6012315" cy="27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3b9d853d8f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176" y="978726"/>
            <a:ext cx="5253224" cy="29317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3b9d853d8f_0_6"/>
          <p:cNvSpPr txBox="1"/>
          <p:nvPr/>
        </p:nvSpPr>
        <p:spPr>
          <a:xfrm>
            <a:off x="193275" y="5026125"/>
            <a:ext cx="3918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Advisors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13b9d853d8f_0_6"/>
          <p:cNvSpPr txBox="1"/>
          <p:nvPr/>
        </p:nvSpPr>
        <p:spPr>
          <a:xfrm>
            <a:off x="6651725" y="5164725"/>
            <a:ext cx="3918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Volunteers</a:t>
            </a:r>
            <a:endParaRPr kumimoji="0" sz="2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13b9d853d8f_0_6"/>
          <p:cNvSpPr txBox="1"/>
          <p:nvPr/>
        </p:nvSpPr>
        <p:spPr>
          <a:xfrm>
            <a:off x="207075" y="5464375"/>
            <a:ext cx="4774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 Gitanjali Yadav, NIPGR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 Peter Murray-Rust, University of Cambridge</a:t>
            </a:r>
            <a:endParaRPr kumimoji="0" sz="1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13b9d853d8f_0_6"/>
          <p:cNvSpPr txBox="1"/>
          <p:nvPr/>
        </p:nvSpPr>
        <p:spPr>
          <a:xfrm>
            <a:off x="6858075" y="5574775"/>
            <a:ext cx="2787300" cy="13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Dr Ambreen </a:t>
            </a:r>
            <a:r>
              <a:rPr kumimoji="0" lang="en-IN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Hamadani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Ayush</a:t>
            </a:r>
            <a:r>
              <a:rPr kumimoji="0" lang="en-IN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Garg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Shweata N. Hegde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19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Emanuel </a:t>
            </a:r>
            <a:r>
              <a:rPr lang="en-IN" sz="19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Faria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ED4DFE-AC3D-F73C-8524-2C92B24FBAE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465" y="646037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835702" y="247166"/>
            <a:ext cx="98985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lang="en-IN" sz="3600">
                <a:solidFill>
                  <a:srgbClr val="855309"/>
                </a:solidFill>
              </a:rPr>
              <a:t>Information</a:t>
            </a:r>
            <a:r>
              <a:rPr lang="en-IN" sz="3600"/>
              <a:t> to save the world is </a:t>
            </a:r>
            <a:r>
              <a:rPr lang="en-IN" sz="3600">
                <a:solidFill>
                  <a:srgbClr val="FF0000"/>
                </a:solidFill>
              </a:rPr>
              <a:t>locked </a:t>
            </a:r>
            <a:r>
              <a:rPr lang="en-IN" sz="3600"/>
              <a:t>in PDFs.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469609" y="4963238"/>
            <a:ext cx="4760801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100" i="1" dirty="0">
                <a:latin typeface="Calibri"/>
                <a:ea typeface="Calibri"/>
                <a:cs typeface="Calibri"/>
                <a:sym typeface="Calibri"/>
              </a:rPr>
              <a:t>IPCC, IPBES, annual reports</a:t>
            </a:r>
            <a:endParaRPr sz="3100" i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80" y="2220009"/>
            <a:ext cx="5051264" cy="224628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"/>
          <p:cNvSpPr txBox="1"/>
          <p:nvPr/>
        </p:nvSpPr>
        <p:spPr>
          <a:xfrm>
            <a:off x="2009137" y="4620544"/>
            <a:ext cx="14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Screenshot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7891165" y="5715841"/>
            <a:ext cx="239946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Calibri"/>
                <a:ea typeface="Calibri"/>
                <a:cs typeface="Calibri"/>
                <a:sym typeface="Calibri"/>
              </a:rPr>
              <a:t>30000 + pages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42;gf47d998496_0_38">
            <a:extLst>
              <a:ext uri="{FF2B5EF4-FFF2-40B4-BE49-F238E27FC236}">
                <a16:creationId xmlns:a16="http://schemas.microsoft.com/office/drawing/2014/main" id="{034CF447-51EE-31B4-A712-482876FD965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8201" r="28035"/>
          <a:stretch/>
        </p:blipFill>
        <p:spPr>
          <a:xfrm>
            <a:off x="6870498" y="1305013"/>
            <a:ext cx="3863704" cy="424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43;gf47d998496_0_38">
            <a:extLst>
              <a:ext uri="{FF2B5EF4-FFF2-40B4-BE49-F238E27FC236}">
                <a16:creationId xmlns:a16="http://schemas.microsoft.com/office/drawing/2014/main" id="{9DC03DC4-9B5C-B712-02A0-8E44586211FD}"/>
              </a:ext>
            </a:extLst>
          </p:cNvPr>
          <p:cNvSpPr txBox="1"/>
          <p:nvPr/>
        </p:nvSpPr>
        <p:spPr>
          <a:xfrm>
            <a:off x="257612" y="6241384"/>
            <a:ext cx="5374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dirty="0" err="1"/>
              <a:t>Miralles</a:t>
            </a:r>
            <a:r>
              <a:rPr lang="en-IN" sz="900" dirty="0"/>
              <a:t>-Quirós MM, </a:t>
            </a:r>
            <a:r>
              <a:rPr lang="en-IN" sz="900" dirty="0" err="1"/>
              <a:t>Miralles</a:t>
            </a:r>
            <a:r>
              <a:rPr lang="en-IN" sz="900" dirty="0"/>
              <a:t>-Quirós JL. Decarbonization and the Benefits of Tackling Climate Change. International Journal of Environmental Research and Public Health. 2022 Jun;19(13):7776. DOI: 10.3390/ijerph19137776. PMID: 35805430; PMCID: PMC9266008.</a:t>
            </a:r>
            <a:endParaRPr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pic>
        <p:nvPicPr>
          <p:cNvPr id="12" name="Google Shape;144;gf47d998496_0_38">
            <a:extLst>
              <a:ext uri="{FF2B5EF4-FFF2-40B4-BE49-F238E27FC236}">
                <a16:creationId xmlns:a16="http://schemas.microsoft.com/office/drawing/2014/main" id="{DE36A0F6-2383-8826-CE68-83328A015A9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66932" y="1456080"/>
            <a:ext cx="4072040" cy="424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3505" y="1976330"/>
            <a:ext cx="541025" cy="77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F4687-A1C5-2DE8-89CA-CA931B682AA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62602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3</a:t>
            </a:fld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009" y="2157019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79848" y="3144438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69087" y="2573767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532482" y="3144438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522758" y="2573767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/>
          </a:p>
        </p:txBody>
      </p:sp>
      <p:sp>
        <p:nvSpPr>
          <p:cNvPr id="186" name="Google Shape;186;g13caad91745_0_97"/>
          <p:cNvSpPr txBox="1"/>
          <p:nvPr/>
        </p:nvSpPr>
        <p:spPr>
          <a:xfrm>
            <a:off x="7474082" y="2399407"/>
            <a:ext cx="3449100" cy="132339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mitigation efforts 8 including those in near-universal </a:t>
            </a:r>
            <a:r>
              <a:rPr lang="en-IN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nationally determined contributions</a:t>
            </a:r>
            <a:r>
              <a:rPr lang="en-IN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552903" y="4126063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3caad91745_0_97"/>
          <p:cNvSpPr txBox="1"/>
          <p:nvPr/>
        </p:nvSpPr>
        <p:spPr>
          <a:xfrm>
            <a:off x="552903" y="5113482"/>
            <a:ext cx="1726945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Millions of </a:t>
            </a:r>
            <a:r>
              <a:rPr lang="en-IN" sz="2000" dirty="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</a:ext>
                </a:extLst>
              </a:rPr>
              <a:t>s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"/>
                  </a:ext>
                </a:extLst>
              </a:rPr>
              <a:t>cientific papers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138358" y="3350011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3caad91745_0_97"/>
          <p:cNvSpPr txBox="1"/>
          <p:nvPr/>
        </p:nvSpPr>
        <p:spPr>
          <a:xfrm>
            <a:off x="3730454" y="2669161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7D95-297C-8E0E-3264-2064427FE8A4}"/>
              </a:ext>
            </a:extLst>
          </p:cNvPr>
          <p:cNvSpPr txBox="1"/>
          <p:nvPr/>
        </p:nvSpPr>
        <p:spPr>
          <a:xfrm>
            <a:off x="113886" y="285453"/>
            <a:ext cx="5633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Glimpse of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563DB-614E-B2B2-6A4C-A08B4675E6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08869" y="639560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</a:t>
            </a:fld>
            <a:endParaRPr lang="en-IN"/>
          </a:p>
        </p:txBody>
      </p:sp>
      <p:pic>
        <p:nvPicPr>
          <p:cNvPr id="6" name="Graphic 5" descr="Unlock">
            <a:extLst>
              <a:ext uri="{FF2B5EF4-FFF2-40B4-BE49-F238E27FC236}">
                <a16:creationId xmlns:a16="http://schemas.microsoft.com/office/drawing/2014/main" id="{1FE88271-A267-D380-0B78-D13889C35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729" y="2292954"/>
            <a:ext cx="687159" cy="68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7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4" grpId="0" animBg="1"/>
      <p:bldP spid="186" grpId="0" animBg="1"/>
      <p:bldP spid="192" grpId="0"/>
      <p:bldP spid="193" grpId="0" animBg="1"/>
      <p:bldP spid="1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6827366" y="3428131"/>
            <a:ext cx="2462878" cy="112017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5374549" y="4548305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3caad91745_0_97"/>
          <p:cNvSpPr txBox="1"/>
          <p:nvPr/>
        </p:nvSpPr>
        <p:spPr>
          <a:xfrm>
            <a:off x="631758" y="5169836"/>
            <a:ext cx="1583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3"/>
                  </a:ext>
                </a:extLst>
              </a:rPr>
              <a:t>Millions of </a:t>
            </a:r>
            <a:r>
              <a:rPr lang="en-IN" sz="2000" dirty="0"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4"/>
                  </a:ext>
                </a:extLst>
              </a:rPr>
              <a:t>s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5"/>
                  </a:ext>
                </a:extLst>
              </a:rPr>
              <a:t>cientific papers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86;g13caad91745_0_97">
            <a:extLst>
              <a:ext uri="{FF2B5EF4-FFF2-40B4-BE49-F238E27FC236}">
                <a16:creationId xmlns:a16="http://schemas.microsoft.com/office/drawing/2014/main" id="{B525E28D-CA4D-8173-D34E-B2BEFB0649D1}"/>
              </a:ext>
            </a:extLst>
          </p:cNvPr>
          <p:cNvSpPr txBox="1"/>
          <p:nvPr/>
        </p:nvSpPr>
        <p:spPr>
          <a:xfrm>
            <a:off x="7409692" y="2427380"/>
            <a:ext cx="3449100" cy="13233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IN" sz="20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IN" sz="20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IN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5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caad91745_0_125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3caad91745_0_1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50" y="1086849"/>
            <a:ext cx="10928726" cy="55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3caad91745_0_125" descr="https://upload.wikimedia.org/wikipedia/commons/thumb/6/66/Wikidata-logo-en.svg/1024px-Wikidata-logo-en.svg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9200" y="0"/>
            <a:ext cx="1387425" cy="981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g13caad91745_0_125"/>
          <p:cNvCxnSpPr>
            <a:stCxn id="205" idx="1"/>
          </p:cNvCxnSpPr>
          <p:nvPr/>
        </p:nvCxnSpPr>
        <p:spPr>
          <a:xfrm flipH="1">
            <a:off x="5147100" y="490650"/>
            <a:ext cx="2732100" cy="318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95FB0-D245-33FF-F363-D9CEA52AD5F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6625" y="6355587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D04B5D-F90D-439F-F056-05C342ADC267}"/>
              </a:ext>
            </a:extLst>
          </p:cNvPr>
          <p:cNvSpPr txBox="1"/>
          <p:nvPr/>
        </p:nvSpPr>
        <p:spPr>
          <a:xfrm>
            <a:off x="3046770" y="2540675"/>
            <a:ext cx="6098458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{'adaptation': 286, 'fossil fuel': 111, 'methane': 107, 'anthropogenic': 83, 'greenhouse gas': 81, 'climate change mitigation': 66, 'ecosystem services': 48, 'weather': 44, 'carbon sequestration': 35, 'global warming ': 33, 'carbon dioxide': 33, 'carbon tax': 21, 'desertification’: …}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8B639-F164-A82F-825C-204720D4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30" y="1152756"/>
            <a:ext cx="9297937" cy="3984830"/>
          </a:xfrm>
          <a:prstGeom prst="rect">
            <a:avLst/>
          </a:prstGeom>
        </p:spPr>
      </p:pic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34EC2B59-5526-5B94-8AD6-970CCB146F7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83C37-E5DE-E1E1-D216-62512B0BE096}"/>
              </a:ext>
            </a:extLst>
          </p:cNvPr>
          <p:cNvSpPr txBox="1"/>
          <p:nvPr/>
        </p:nvSpPr>
        <p:spPr>
          <a:xfrm>
            <a:off x="2058458" y="6366632"/>
            <a:ext cx="317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From 6 chapters of IPCC</a:t>
            </a:r>
          </a:p>
        </p:txBody>
      </p: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21FA95B9-5FEA-DBAA-A5AC-217CC61FC201}"/>
              </a:ext>
            </a:extLst>
          </p:cNvPr>
          <p:cNvSpPr txBox="1"/>
          <p:nvPr/>
        </p:nvSpPr>
        <p:spPr>
          <a:xfrm>
            <a:off x="210986" y="6412863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C08E6-7AFC-8F10-E869-740DF6447B99}"/>
              </a:ext>
            </a:extLst>
          </p:cNvPr>
          <p:cNvSpPr txBox="1"/>
          <p:nvPr/>
        </p:nvSpPr>
        <p:spPr>
          <a:xfrm>
            <a:off x="10030679" y="89541"/>
            <a:ext cx="2283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linkClick r:id="rId3"/>
              </a:rPr>
              <a:t>Demo link</a:t>
            </a:r>
            <a:endParaRPr lang="en-IN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256A3C-4FB6-10A1-FB61-9E5708CD72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09486" y="634294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88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6713DC-CBE1-C959-1BAF-F88DB75DA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48205"/>
              </p:ext>
            </p:extLst>
          </p:nvPr>
        </p:nvGraphicFramePr>
        <p:xfrm>
          <a:off x="1453540" y="3159625"/>
          <a:ext cx="7255031" cy="2573518"/>
        </p:xfrm>
        <a:graphic>
          <a:graphicData uri="http://schemas.openxmlformats.org/drawingml/2006/table">
            <a:tbl>
              <a:tblPr/>
              <a:tblGrid>
                <a:gridCol w="2384920">
                  <a:extLst>
                    <a:ext uri="{9D8B030D-6E8A-4147-A177-3AD203B41FA5}">
                      <a16:colId xmlns:a16="http://schemas.microsoft.com/office/drawing/2014/main" val="522171911"/>
                    </a:ext>
                  </a:extLst>
                </a:gridCol>
                <a:gridCol w="4870111">
                  <a:extLst>
                    <a:ext uri="{9D8B030D-6E8A-4147-A177-3AD203B41FA5}">
                      <a16:colId xmlns:a16="http://schemas.microsoft.com/office/drawing/2014/main" val="137605654"/>
                    </a:ext>
                  </a:extLst>
                </a:gridCol>
              </a:tblGrid>
              <a:tr h="908301">
                <a:tc>
                  <a:txBody>
                    <a:bodyPr/>
                    <a:lstStyle/>
                    <a:p>
                      <a:pPr rtl="0" fontAlgn="t"/>
                      <a:r>
                        <a:rPr lang="ca-ES" dirty="0">
                          <a:effectLst/>
                        </a:rPr>
                        <a:t>adaptació al canvi climàtic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IN" dirty="0">
                          <a:solidFill>
                            <a:srgbClr val="A2A9B1"/>
                          </a:solidFill>
                          <a:effectLst/>
                        </a:rPr>
                        <a:t>No description defined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938600"/>
                  </a:ext>
                </a:extLst>
              </a:tr>
              <a:tr h="643379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Central Kurdish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t"/>
                      <a:r>
                        <a:rPr lang="ar-AE">
                          <a:effectLst/>
                          <a:latin typeface="Tahoma" panose="020B0604030504040204" pitchFamily="34" charset="0"/>
                        </a:rPr>
                        <a:t>ڕاھاتن بە گۆڕانی ئاووھەوا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75434"/>
                  </a:ext>
                </a:extLst>
              </a:tr>
              <a:tr h="643379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Czech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cs-CZ" dirty="0">
                          <a:effectLst/>
                        </a:rPr>
                        <a:t>adaptace na globální oteplování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006157"/>
                  </a:ext>
                </a:extLst>
              </a:tr>
              <a:tr h="378459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Danish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da-DK" dirty="0">
                          <a:effectLst/>
                        </a:rPr>
                        <a:t>klimatilpasning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749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3CD769-96C9-125E-94A9-D7E8258C3626}"/>
              </a:ext>
            </a:extLst>
          </p:cNvPr>
          <p:cNvSpPr txBox="1"/>
          <p:nvPr/>
        </p:nvSpPr>
        <p:spPr>
          <a:xfrm>
            <a:off x="5413828" y="458806"/>
            <a:ext cx="833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92D050"/>
                </a:solidFill>
              </a:rPr>
              <a:t>(Q260607)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39994-145F-38A4-47E0-FA6E0E5B286D}"/>
              </a:ext>
            </a:extLst>
          </p:cNvPr>
          <p:cNvSpPr txBox="1"/>
          <p:nvPr/>
        </p:nvSpPr>
        <p:spPr>
          <a:xfrm>
            <a:off x="348343" y="2306965"/>
            <a:ext cx="345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In different languages…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4FA564-E0F1-E415-26F2-D4EC786A201C}"/>
              </a:ext>
            </a:extLst>
          </p:cNvPr>
          <p:cNvCxnSpPr>
            <a:cxnSpLocks/>
          </p:cNvCxnSpPr>
          <p:nvPr/>
        </p:nvCxnSpPr>
        <p:spPr>
          <a:xfrm>
            <a:off x="7585001" y="1365022"/>
            <a:ext cx="1515456" cy="73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86C58B-511A-5A58-4EA7-35998C1E21FF}"/>
              </a:ext>
            </a:extLst>
          </p:cNvPr>
          <p:cNvSpPr txBox="1"/>
          <p:nvPr/>
        </p:nvSpPr>
        <p:spPr>
          <a:xfrm>
            <a:off x="9100457" y="1910882"/>
            <a:ext cx="2046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Dictionaries have identifiers!</a:t>
            </a:r>
          </a:p>
        </p:txBody>
      </p:sp>
      <p:sp>
        <p:nvSpPr>
          <p:cNvPr id="9" name="Google Shape;203;g13caad91745_0_125">
            <a:extLst>
              <a:ext uri="{FF2B5EF4-FFF2-40B4-BE49-F238E27FC236}">
                <a16:creationId xmlns:a16="http://schemas.microsoft.com/office/drawing/2014/main" id="{CD37AED9-6E76-135F-26C8-5E66D9446FC4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AF4CD-5880-E079-B9F1-2BA5DC283F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31" r="16761" b="12649"/>
          <a:stretch/>
        </p:blipFill>
        <p:spPr>
          <a:xfrm>
            <a:off x="0" y="615758"/>
            <a:ext cx="5454276" cy="84862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1C9061-0EF0-ACDD-4411-03D444EAF7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5618" y="638096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763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3;g13caad91745_0_125">
            <a:extLst>
              <a:ext uri="{FF2B5EF4-FFF2-40B4-BE49-F238E27FC236}">
                <a16:creationId xmlns:a16="http://schemas.microsoft.com/office/drawing/2014/main" id="{636B3211-2EF1-4E04-FDE1-2B3C6D5ACC8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FF706-405F-65AB-2C94-4204E1429DCB}"/>
              </a:ext>
            </a:extLst>
          </p:cNvPr>
          <p:cNvSpPr txBox="1"/>
          <p:nvPr/>
        </p:nvSpPr>
        <p:spPr>
          <a:xfrm>
            <a:off x="145143" y="112183"/>
            <a:ext cx="451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Index 1000 + images reports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F1F6D-E0EE-A694-2ECF-CFE5B98D5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4" t="10255"/>
          <a:stretch/>
        </p:blipFill>
        <p:spPr>
          <a:xfrm>
            <a:off x="1432461" y="1874984"/>
            <a:ext cx="4803087" cy="4127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943AB0-FA40-7EED-7854-0F35721BDA21}"/>
              </a:ext>
            </a:extLst>
          </p:cNvPr>
          <p:cNvSpPr txBox="1"/>
          <p:nvPr/>
        </p:nvSpPr>
        <p:spPr>
          <a:xfrm>
            <a:off x="3281370" y="5981015"/>
            <a:ext cx="6103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https://library.wmo.int/doc_num.php?explnum_id=11178</a:t>
            </a:r>
            <a:endParaRPr lang="en-IN" dirty="0"/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5935B-DC90-9026-63FC-2949AEBCE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576" y="692319"/>
            <a:ext cx="4286848" cy="268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B9628-08CA-EB32-2D8E-DC7ABFC3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748" y="1429484"/>
            <a:ext cx="2657846" cy="399153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02DCF8F-A986-3666-15B6-EA567789AF6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46855" y="644478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4333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Yellow Orang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737</Words>
  <Application>Microsoft Office PowerPoint</Application>
  <PresentationFormat>Widescreen</PresentationFormat>
  <Paragraphs>148</Paragraphs>
  <Slides>19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Courier New</vt:lpstr>
      <vt:lpstr>Montserrat Medium</vt:lpstr>
      <vt:lpstr>Tahoma</vt:lpstr>
      <vt:lpstr>Times New Roman</vt:lpstr>
      <vt:lpstr>1_Office Theme</vt:lpstr>
      <vt:lpstr>Worksheet</vt:lpstr>
      <vt:lpstr>      Climate Knowledge Hunt</vt:lpstr>
      <vt:lpstr>PowerPoint Presentation</vt:lpstr>
      <vt:lpstr>Information to save the world is locked in PDFs.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Knowledge Hunt</dc:title>
  <dc:creator>Shweata N Hegde</dc:creator>
  <cp:lastModifiedBy>Shweata N Hegde</cp:lastModifiedBy>
  <cp:revision>16</cp:revision>
  <dcterms:created xsi:type="dcterms:W3CDTF">2022-07-14T14:23:04Z</dcterms:created>
  <dcterms:modified xsi:type="dcterms:W3CDTF">2022-07-15T09:13:19Z</dcterms:modified>
</cp:coreProperties>
</file>